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94" r:id="rId2"/>
    <p:sldId id="391" r:id="rId3"/>
    <p:sldId id="393" r:id="rId4"/>
    <p:sldId id="423" r:id="rId5"/>
    <p:sldId id="422" r:id="rId6"/>
    <p:sldId id="585" r:id="rId7"/>
    <p:sldId id="49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BF53D-C90D-459C-B572-42FD746AD990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5C1B1-6E35-46F0-B341-0726F60FD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54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57737D-D17F-4617-88D8-0DBEA02D3D4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4213"/>
            <a:ext cx="6097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638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6666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410B9-1D28-99B0-490F-5AE4FC367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882DA9-5EB6-534F-C733-7F2ADB69D5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BD5B3-BE13-1226-F508-4C1F8753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F4DD-EA03-4B5D-B9CC-D063F33A367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528E1-0F2D-FA79-3747-E07A7844E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35EF3-FB50-7EB9-71C0-9FB7DFAA3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836A7-AB6D-4A33-877A-B1835CE2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F526F-EE6A-AD18-377B-29EBB541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BE2272-812D-634D-7228-EC7277A3A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4E4B2-106C-EA81-AEAF-94ACF7B60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F4DD-EA03-4B5D-B9CC-D063F33A367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7CD80-3334-E242-D075-7348A6610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20508-5819-4828-900E-E3184627C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836A7-AB6D-4A33-877A-B1835CE2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7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164B78-DC86-14F6-38D3-E9699D5777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11FEF-CBDC-F188-7523-27D6EED6F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A5AB9-BB04-F726-8FB1-6B03C3306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F4DD-EA03-4B5D-B9CC-D063F33A367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77D2D-2114-94B9-1AFD-61981E03A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4C4D2-AA4D-9373-2548-92D0AF963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836A7-AB6D-4A33-877A-B1835CE2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7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018EC-7B91-2564-4715-2529C61A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16134-E2F0-918B-F380-19CA0F6C1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B4D9E-636B-D931-C4FE-EDDBA2B1B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F4DD-EA03-4B5D-B9CC-D063F33A367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23A8F-CE8D-7CFD-8022-619259422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BA3C2-02B8-4B34-93FF-BA2B8D777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836A7-AB6D-4A33-877A-B1835CE2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4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9A111-8687-95FF-3FE4-A449414C3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DFF5D-F83A-4FD6-28BD-A1CBB17B2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F5F76-0EBB-1CA5-70FA-50A0A9FC9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F4DD-EA03-4B5D-B9CC-D063F33A367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7030B-D564-D9C3-0673-FCCC7935C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6A93B-FAC4-5AAC-9A36-30E4FB2F3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836A7-AB6D-4A33-877A-B1835CE2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3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EA4B9-C58B-FB2F-F660-E95E8A779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9E73C-862C-EED4-A3D4-8BCADC25B7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636C00-84F9-92F6-1361-8D3186C53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E321C3-3745-BD87-9577-E9C4AB0FF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F4DD-EA03-4B5D-B9CC-D063F33A367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A83F64-A9E8-704B-6AC1-4915FCE05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449D9-1DB2-E077-9D3F-18DA2745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836A7-AB6D-4A33-877A-B1835CE2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6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88A51-A243-B7BB-CD2E-B15EE0026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24303-3433-EBEC-8BD0-ED900AB17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F849AB-7605-463C-3DF9-EC56960A3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823737-F7EE-BB6E-10EA-4A62A32BFE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DA988-885E-549E-4348-3770BB7413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7AA6D8-BE0A-841E-627D-4842B6074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F4DD-EA03-4B5D-B9CC-D063F33A367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5B73F9-3934-62FE-5283-07684C4A8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314C92-2A65-20E0-5318-3BED93749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836A7-AB6D-4A33-877A-B1835CE2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9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2195C-48A2-1249-13F9-C9422A136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475DE9-B740-CCA1-D0C2-033532C00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F4DD-EA03-4B5D-B9CC-D063F33A367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F0D54-CF05-EC45-A8E9-9DEF67F48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E2842F-8709-4E5C-BACB-1A482F0EE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836A7-AB6D-4A33-877A-B1835CE2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5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8C6C0-EF90-72D8-8539-E8629E699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F4DD-EA03-4B5D-B9CC-D063F33A367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7C4A37-8128-20BD-180F-B7F1532BC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39E91D-E4AB-BA37-9B0B-11E11CF7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836A7-AB6D-4A33-877A-B1835CE2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7708A-9AAD-944A-34DB-9F82413D5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135E1-7E0E-4F36-B34F-74A68FDAF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53E84-757B-6D86-E631-DBDFC7A91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96B96-B049-CA7A-CC57-AEC69EDD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F4DD-EA03-4B5D-B9CC-D063F33A367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20B39-DA62-8B3A-26AF-0BD8932C4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3F115-223D-DEA9-746D-6DD7BBBFB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836A7-AB6D-4A33-877A-B1835CE2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3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BD889-A99B-2807-9D9A-993730B7B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FE3459-5972-CE14-68E7-F1F5837400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2D59AE-01DC-74B6-0687-D8F34CB0C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DDC437-ACB6-3CB4-0012-C5E39DAB6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F4DD-EA03-4B5D-B9CC-D063F33A367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F0215-D4C0-98BC-9E22-D7B79FC50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34BA5-E7E4-0F2E-E4C6-C69BCA069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836A7-AB6D-4A33-877A-B1835CE2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8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1B9025-8CA5-3245-1724-E3F1E8B64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6B5BB-46AC-31F7-10D1-C7E06DF90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95552-D09C-33BD-6907-B589B4137A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8F4DD-EA03-4B5D-B9CC-D063F33A3676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59C06-20B9-B5F4-92E8-FD18F934F3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0A55F-1A16-6784-CEC8-FBFE2766B7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836A7-AB6D-4A33-877A-B1835CE23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5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4EA6-8237-EDE5-0B92-16A8DFE539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แบบฝึกปฏิบัติการ </a:t>
            </a:r>
            <a:br>
              <a: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Action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C38ED-7AEC-76D1-1741-E883904026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87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04334" y="719666"/>
          <a:ext cx="10787450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93">
                  <a:extLst>
                    <a:ext uri="{9D8B030D-6E8A-4147-A177-3AD203B41FA5}">
                      <a16:colId xmlns:a16="http://schemas.microsoft.com/office/drawing/2014/main" val="736457536"/>
                    </a:ext>
                  </a:extLst>
                </a:gridCol>
                <a:gridCol w="8699157">
                  <a:extLst>
                    <a:ext uri="{9D8B030D-6E8A-4147-A177-3AD203B41FA5}">
                      <a16:colId xmlns:a16="http://schemas.microsoft.com/office/drawing/2014/main" val="2597313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</a:t>
                      </a:r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ปัจจัยจากการวิเคราะห์</a:t>
                      </a:r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407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ด้านการเมือง</a:t>
                      </a:r>
                    </a:p>
                    <a:p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004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ด้านเศรษฐกิจ</a:t>
                      </a:r>
                    </a:p>
                    <a:p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53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ด้านสังคม</a:t>
                      </a:r>
                    </a:p>
                    <a:p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780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ด้านเทคโนโลยี</a:t>
                      </a:r>
                    </a:p>
                    <a:p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686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ด้านข้อกฎหมายต่าง</a:t>
                      </a:r>
                    </a:p>
                    <a:p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074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ด้านสิ่งแวดล้อม</a:t>
                      </a:r>
                    </a:p>
                    <a:p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970278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466637" y="192215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การวิเคราะห์ปัจจัยภายนอก</a:t>
            </a:r>
          </a:p>
        </p:txBody>
      </p:sp>
    </p:spTree>
    <p:extLst>
      <p:ext uri="{BB962C8B-B14F-4D97-AF65-F5344CB8AC3E}">
        <p14:creationId xmlns:p14="http://schemas.microsoft.com/office/powerpoint/2010/main" val="347007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400" y="719666"/>
          <a:ext cx="10725664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2832">
                  <a:extLst>
                    <a:ext uri="{9D8B030D-6E8A-4147-A177-3AD203B41FA5}">
                      <a16:colId xmlns:a16="http://schemas.microsoft.com/office/drawing/2014/main" val="311599973"/>
                    </a:ext>
                  </a:extLst>
                </a:gridCol>
                <a:gridCol w="5362832">
                  <a:extLst>
                    <a:ext uri="{9D8B030D-6E8A-4147-A177-3AD203B41FA5}">
                      <a16:colId xmlns:a16="http://schemas.microsoft.com/office/drawing/2014/main" val="7553787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615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31348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084513" y="898750"/>
            <a:ext cx="294984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โอกาส ของ สบส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80005" y="898750"/>
            <a:ext cx="3106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อุปสรรคของ สบส </a:t>
            </a:r>
            <a:endParaRPr lang="en-US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82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86360"/>
          <a:ext cx="12192000" cy="677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3276">
                  <a:extLst>
                    <a:ext uri="{9D8B030D-6E8A-4147-A177-3AD203B41FA5}">
                      <a16:colId xmlns:a16="http://schemas.microsoft.com/office/drawing/2014/main" val="1114467148"/>
                    </a:ext>
                  </a:extLst>
                </a:gridCol>
                <a:gridCol w="9498724">
                  <a:extLst>
                    <a:ext uri="{9D8B030D-6E8A-4147-A177-3AD203B41FA5}">
                      <a16:colId xmlns:a16="http://schemas.microsoft.com/office/drawing/2014/main" val="39413786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ปัจจัยจากการวิเคราะห์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472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</a:t>
                      </a:r>
                    </a:p>
                    <a:p>
                      <a:endParaRPr lang="th-TH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559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ระบบ</a:t>
                      </a:r>
                    </a:p>
                    <a:p>
                      <a:endParaRPr lang="th-TH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61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สไตล์ผู้บริหาร</a:t>
                      </a:r>
                    </a:p>
                    <a:p>
                      <a:endParaRPr lang="th-TH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063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เจ้าหน้าที่</a:t>
                      </a:r>
                    </a:p>
                    <a:p>
                      <a:endParaRPr lang="th-TH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136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การบริหารทักษะ</a:t>
                      </a:r>
                      <a:r>
                        <a:rPr lang="th-TH" sz="18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จนท.</a:t>
                      </a:r>
                    </a:p>
                    <a:p>
                      <a:endParaRPr lang="th-TH" sz="180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927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โครงสร้างหน่วยงาน</a:t>
                      </a:r>
                    </a:p>
                    <a:p>
                      <a:endParaRPr lang="th-TH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710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วัฒนธรรม</a:t>
                      </a:r>
                    </a:p>
                    <a:p>
                      <a:endParaRPr lang="th-TH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935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057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74812"/>
          <a:ext cx="12192000" cy="6488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11599973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755378788"/>
                    </a:ext>
                  </a:extLst>
                </a:gridCol>
              </a:tblGrid>
              <a:tr h="998224">
                <a:tc>
                  <a:txBody>
                    <a:bodyPr/>
                    <a:lstStyle/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615058"/>
                  </a:ext>
                </a:extLst>
              </a:tr>
              <a:tr h="5490230">
                <a:tc>
                  <a:txBody>
                    <a:bodyPr/>
                    <a:lstStyle/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th-TH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31348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860456" y="441550"/>
            <a:ext cx="286007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จุดเด่นของ สบส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28134" y="441550"/>
            <a:ext cx="3672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ข้อปรับปรุงของ สบส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472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0" y="122070"/>
            <a:ext cx="12192000" cy="6659731"/>
            <a:chOff x="80" y="407"/>
            <a:chExt cx="5619" cy="3819"/>
          </a:xfrm>
        </p:grpSpPr>
        <p:sp>
          <p:nvSpPr>
            <p:cNvPr id="4" name="Rectangle 3"/>
            <p:cNvSpPr/>
            <p:nvPr/>
          </p:nvSpPr>
          <p:spPr bwMode="auto">
            <a:xfrm>
              <a:off x="2322" y="407"/>
              <a:ext cx="1132" cy="3063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lvl="0">
                <a:defRPr/>
              </a:pPr>
              <a:r>
                <a:rPr lang="en-AU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th-TH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สถานะปัจจุบันของสบส. (ปัญหา และความต้องการ)</a:t>
              </a:r>
            </a:p>
            <a:p>
              <a:pPr lvl="0">
                <a:defRPr/>
              </a:pPr>
              <a:endParaRPr lang="th-TH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lvl="0">
                <a:defRPr/>
              </a:pPr>
              <a:endParaRPr lang="th-TH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lvl="0">
                <a:defRPr/>
              </a:pPr>
              <a:endParaRPr lang="th-TH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lvl="0">
                <a:defRPr/>
              </a:pPr>
              <a:endParaRPr lang="en-AU" dirty="0">
                <a:solidFill>
                  <a:prstClr val="black"/>
                </a:solidFill>
                <a:latin typeface="Comic Sans MS" pitchFamily="66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3454" y="2010"/>
              <a:ext cx="1279" cy="1462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lvl="0">
                <a:defRPr/>
              </a:pPr>
              <a:r>
                <a:rPr lang="en-US" sz="1100" b="1" dirty="0">
                  <a:solidFill>
                    <a:srgbClr val="595959"/>
                  </a:solidFill>
                  <a:latin typeface="HelvLight Regular" pitchFamily="-108" charset="0"/>
                </a:rPr>
                <a:t>	</a:t>
              </a:r>
              <a:r>
                <a:rPr lang="th-TH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ช่องทางการสื่อสารกับประชาชน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455" y="407"/>
              <a:ext cx="1278" cy="1603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lvl="0"/>
              <a:r>
                <a:rPr lang="th-TH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การสร้างความสัมพันธ์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733" y="407"/>
              <a:ext cx="966" cy="3065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th-TH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ประชาชน/หน่วยงาน</a:t>
              </a:r>
              <a:endParaRPr lang="en-US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890" y="3472"/>
              <a:ext cx="2809" cy="754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100" b="1" dirty="0">
                  <a:solidFill>
                    <a:srgbClr val="595959"/>
                  </a:solidFill>
                  <a:latin typeface="HelvLight Regular" pitchFamily="-108" charset="0"/>
                </a:rPr>
                <a:t>       </a:t>
              </a:r>
              <a:r>
                <a:rPr lang="en-AU" b="1" dirty="0"/>
                <a:t> </a:t>
              </a:r>
              <a:r>
                <a:rPr lang="th-TH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ผลตอบแทน / คุณค่าที่ประชาชนได้รับ</a:t>
              </a:r>
            </a:p>
            <a:p>
              <a:pPr>
                <a:defRPr/>
              </a:pPr>
              <a:endParaRPr lang="th-TH" dirty="0"/>
            </a:p>
            <a:p>
              <a:r>
                <a:rPr lang="th-TH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       </a:t>
              </a:r>
              <a:endParaRPr lang="en-US" sz="1100" b="1" dirty="0">
                <a:solidFill>
                  <a:srgbClr val="595959"/>
                </a:solidFill>
                <a:latin typeface="HelvLight Regular" pitchFamily="-10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80" y="3472"/>
              <a:ext cx="2810" cy="754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7653913" lvl="1" indent="-37474525">
                <a:defRPr/>
              </a:pPr>
              <a:r>
                <a:rPr lang="th-TH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งบประมาณ / ต้นทุน </a:t>
              </a:r>
              <a:endParaRPr lang="en-US" sz="1100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80" y="407"/>
              <a:ext cx="1011" cy="3063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th-TH" dirty="0">
                  <a:solidFill>
                    <a:prstClr val="black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ผู้มีส่วนร่วม /พันธมิตรของ สบส.</a:t>
              </a:r>
              <a:endParaRPr lang="en-US" sz="1100" b="1" dirty="0">
                <a:solidFill>
                  <a:srgbClr val="595959"/>
                </a:solidFill>
                <a:latin typeface="HelvLight Regular" pitchFamily="-10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093" y="1868"/>
              <a:ext cx="1232" cy="1603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lvl="0">
                <a:defRPr/>
              </a:pPr>
              <a:r>
                <a:rPr lang="th-TH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ทรัพยากร </a:t>
              </a:r>
              <a:r>
                <a:rPr lang="en-US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/</a:t>
              </a:r>
              <a:r>
                <a:rPr lang="th-TH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เทคโนโลยี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092" y="410"/>
              <a:ext cx="1235" cy="1457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lvl="0">
                <a:defRPr/>
              </a:pPr>
              <a:r>
                <a:rPr lang="th-TH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โครงการส่งเสริมคุณค่าของการบริการของ สบส.</a:t>
              </a:r>
            </a:p>
          </p:txBody>
        </p:sp>
      </p:grpSp>
      <p:sp>
        <p:nvSpPr>
          <p:cNvPr id="5124" name="TextBox 14"/>
          <p:cNvSpPr txBox="1">
            <a:spLocks noChangeArrowheads="1"/>
          </p:cNvSpPr>
          <p:nvPr/>
        </p:nvSpPr>
        <p:spPr bwMode="auto">
          <a:xfrm>
            <a:off x="4966629" y="1134731"/>
            <a:ext cx="1797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&lt;&lt; insert your value proposition here&gt;&gt;</a:t>
            </a:r>
          </a:p>
        </p:txBody>
      </p:sp>
      <p:sp>
        <p:nvSpPr>
          <p:cNvPr id="5125" name="TextBox 26"/>
          <p:cNvSpPr txBox="1">
            <a:spLocks noChangeArrowheads="1"/>
          </p:cNvSpPr>
          <p:nvPr/>
        </p:nvSpPr>
        <p:spPr bwMode="auto">
          <a:xfrm>
            <a:off x="2203450" y="6045201"/>
            <a:ext cx="317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FF0000"/>
                </a:solidFill>
              </a:rPr>
              <a:t>&lt;&lt; Describe your cost structure here&gt;&gt;</a:t>
            </a:r>
          </a:p>
        </p:txBody>
      </p:sp>
      <p:sp>
        <p:nvSpPr>
          <p:cNvPr id="5126" name="TextBox 27"/>
          <p:cNvSpPr txBox="1">
            <a:spLocks noChangeArrowheads="1"/>
          </p:cNvSpPr>
          <p:nvPr/>
        </p:nvSpPr>
        <p:spPr bwMode="auto">
          <a:xfrm>
            <a:off x="363691" y="1856582"/>
            <a:ext cx="158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&lt;&lt; list your partners here&gt;&gt;</a:t>
            </a:r>
          </a:p>
        </p:txBody>
      </p:sp>
      <p:sp>
        <p:nvSpPr>
          <p:cNvPr id="5127" name="TextBox 28"/>
          <p:cNvSpPr txBox="1">
            <a:spLocks noChangeArrowheads="1"/>
          </p:cNvSpPr>
          <p:nvPr/>
        </p:nvSpPr>
        <p:spPr bwMode="auto">
          <a:xfrm>
            <a:off x="6656389" y="6045201"/>
            <a:ext cx="2949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FF0000"/>
                </a:solidFill>
              </a:rPr>
              <a:t>&lt;&lt; describe your revenue streams here&gt;&gt;</a:t>
            </a:r>
          </a:p>
        </p:txBody>
      </p:sp>
      <p:sp>
        <p:nvSpPr>
          <p:cNvPr id="5128" name="TextBox 29"/>
          <p:cNvSpPr txBox="1">
            <a:spLocks noChangeArrowheads="1"/>
          </p:cNvSpPr>
          <p:nvPr/>
        </p:nvSpPr>
        <p:spPr bwMode="auto">
          <a:xfrm>
            <a:off x="2596275" y="3977853"/>
            <a:ext cx="179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FF0000"/>
                </a:solidFill>
              </a:rPr>
              <a:t>&lt;&lt; list the key resources available to you here&gt;&gt;</a:t>
            </a:r>
          </a:p>
        </p:txBody>
      </p:sp>
      <p:sp>
        <p:nvSpPr>
          <p:cNvPr id="5129" name="TextBox 30"/>
          <p:cNvSpPr txBox="1">
            <a:spLocks noChangeArrowheads="1"/>
          </p:cNvSpPr>
          <p:nvPr/>
        </p:nvSpPr>
        <p:spPr bwMode="auto">
          <a:xfrm>
            <a:off x="2473315" y="962907"/>
            <a:ext cx="1797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&lt;&lt; describe your key activities here&gt;&gt;</a:t>
            </a:r>
          </a:p>
        </p:txBody>
      </p:sp>
      <p:sp>
        <p:nvSpPr>
          <p:cNvPr id="5130" name="TextBox 31"/>
          <p:cNvSpPr txBox="1">
            <a:spLocks noChangeArrowheads="1"/>
          </p:cNvSpPr>
          <p:nvPr/>
        </p:nvSpPr>
        <p:spPr bwMode="auto">
          <a:xfrm>
            <a:off x="7592843" y="987626"/>
            <a:ext cx="19764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&lt;describe how you plan to establish and manage the relationship between the customer and your brand here&gt;&gt;</a:t>
            </a:r>
          </a:p>
        </p:txBody>
      </p:sp>
      <p:sp>
        <p:nvSpPr>
          <p:cNvPr id="5131" name="TextBox 32"/>
          <p:cNvSpPr txBox="1">
            <a:spLocks noChangeArrowheads="1"/>
          </p:cNvSpPr>
          <p:nvPr/>
        </p:nvSpPr>
        <p:spPr bwMode="auto">
          <a:xfrm>
            <a:off x="7713571" y="3607778"/>
            <a:ext cx="17970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&lt;&lt; describe 1) how you plan to acquire customers, 2) how you plan to deliver your value proposition to them and 3) how you plan to communicate with your customers &gt;&gt;</a:t>
            </a:r>
          </a:p>
        </p:txBody>
      </p:sp>
      <p:sp>
        <p:nvSpPr>
          <p:cNvPr id="5132" name="TextBox 33"/>
          <p:cNvSpPr txBox="1">
            <a:spLocks noChangeArrowheads="1"/>
          </p:cNvSpPr>
          <p:nvPr/>
        </p:nvSpPr>
        <p:spPr bwMode="auto">
          <a:xfrm>
            <a:off x="10357418" y="1201231"/>
            <a:ext cx="1533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&lt;&lt; describe your target customer segment here&gt;&gt;</a:t>
            </a:r>
          </a:p>
        </p:txBody>
      </p:sp>
    </p:spTree>
    <p:extLst>
      <p:ext uri="{BB962C8B-B14F-4D97-AF65-F5344CB8AC3E}">
        <p14:creationId xmlns:p14="http://schemas.microsoft.com/office/powerpoint/2010/main" val="32787773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-2" y="0"/>
          <a:ext cx="12192001" cy="674704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88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4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38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0306">
                <a:tc gridSpan="4"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91439" marR="91439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4220"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ชื่อโครงการ</a:t>
                      </a:r>
                      <a:endParaRPr lang="en-US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1439" marR="9143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5220"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วัตถุประสงค์</a:t>
                      </a:r>
                      <a:endParaRPr lang="en-US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1439" marR="9143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0618"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</a:p>
                    <a:p>
                      <a:r>
                        <a:rPr lang="th-TH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ความสำเร็จ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360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1439" marR="9143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9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กิจกรรม</a:t>
                      </a:r>
                      <a:endParaRPr lang="en-US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91439" marR="9143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9484307" y="627093"/>
            <a:ext cx="15552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h-TH" sz="3600" b="1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โครงการ </a:t>
            </a:r>
            <a:r>
              <a:rPr lang="en-US" sz="3600" b="1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</a:t>
            </a:r>
          </a:p>
        </p:txBody>
      </p:sp>
      <p:sp>
        <p:nvSpPr>
          <p:cNvPr id="5" name="Rectangle 4"/>
          <p:cNvSpPr/>
          <p:nvPr/>
        </p:nvSpPr>
        <p:spPr>
          <a:xfrm>
            <a:off x="5871531" y="627094"/>
            <a:ext cx="15552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h-TH" sz="3600" b="1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โครงการ </a:t>
            </a:r>
            <a:r>
              <a:rPr lang="en-US" sz="3600" b="1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2984895" y="627094"/>
            <a:ext cx="15552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th-TH" sz="3600" b="1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โครงการ </a:t>
            </a:r>
            <a:r>
              <a:rPr lang="en-US" sz="3600" b="1" dirty="0">
                <a:solidFill>
                  <a:prstClr val="black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81589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230</Words>
  <Application>Microsoft Office PowerPoint</Application>
  <PresentationFormat>แบบจอกว้าง</PresentationFormat>
  <Paragraphs>93</Paragraphs>
  <Slides>7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HelvLight Regular</vt:lpstr>
      <vt:lpstr>Tahoma</vt:lpstr>
      <vt:lpstr>TH Sarabun New</vt:lpstr>
      <vt:lpstr>Office Theme</vt:lpstr>
      <vt:lpstr>แบบฝึกปฏิบัติการ  Action Learning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แบบฝึกปฏิบัติการ Action Learning</dc:title>
  <dc:creator>noona cha</dc:creator>
  <cp:lastModifiedBy>ROSE_PC</cp:lastModifiedBy>
  <cp:revision>2</cp:revision>
  <dcterms:created xsi:type="dcterms:W3CDTF">2022-08-23T12:29:28Z</dcterms:created>
  <dcterms:modified xsi:type="dcterms:W3CDTF">2022-08-24T06:30:53Z</dcterms:modified>
</cp:coreProperties>
</file>